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29"/>
  </p:notesMasterIdLst>
  <p:sldIdLst>
    <p:sldId id="516" r:id="rId2"/>
    <p:sldId id="651" r:id="rId3"/>
    <p:sldId id="652" r:id="rId4"/>
    <p:sldId id="658" r:id="rId5"/>
    <p:sldId id="668" r:id="rId6"/>
    <p:sldId id="653" r:id="rId7"/>
    <p:sldId id="667" r:id="rId8"/>
    <p:sldId id="669" r:id="rId9"/>
    <p:sldId id="662" r:id="rId10"/>
    <p:sldId id="677" r:id="rId11"/>
    <p:sldId id="673" r:id="rId12"/>
    <p:sldId id="663" r:id="rId13"/>
    <p:sldId id="678" r:id="rId14"/>
    <p:sldId id="664" r:id="rId15"/>
    <p:sldId id="679" r:id="rId16"/>
    <p:sldId id="670" r:id="rId17"/>
    <p:sldId id="675" r:id="rId18"/>
    <p:sldId id="674" r:id="rId19"/>
    <p:sldId id="665" r:id="rId20"/>
    <p:sldId id="680" r:id="rId21"/>
    <p:sldId id="666" r:id="rId22"/>
    <p:sldId id="671" r:id="rId23"/>
    <p:sldId id="672" r:id="rId24"/>
    <p:sldId id="659" r:id="rId25"/>
    <p:sldId id="660" r:id="rId26"/>
    <p:sldId id="676" r:id="rId27"/>
    <p:sldId id="650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FF00"/>
    <a:srgbClr val="FFFF99"/>
    <a:srgbClr val="FF99FF"/>
    <a:srgbClr val="FFFFCC"/>
    <a:srgbClr val="800080"/>
    <a:srgbClr val="006600"/>
    <a:srgbClr val="00CC00"/>
    <a:srgbClr val="66CC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7" autoAdjust="0"/>
    <p:restoredTop sz="94660" autoAdjust="0"/>
  </p:normalViewPr>
  <p:slideViewPr>
    <p:cSldViewPr snapToGrid="0">
      <p:cViewPr varScale="1">
        <p:scale>
          <a:sx n="74" d="100"/>
          <a:sy n="74" d="100"/>
        </p:scale>
        <p:origin x="-918" y="-9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1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80B39F9-9779-49E4-9061-3C452DBF8D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455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7800" y="612775"/>
            <a:ext cx="1943100" cy="5737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612775"/>
            <a:ext cx="5676900" cy="5737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98500" y="612775"/>
            <a:ext cx="7772400" cy="5737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8500" y="1617663"/>
            <a:ext cx="7772400" cy="228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500" y="4059238"/>
            <a:ext cx="7772400" cy="2290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0900" y="1617663"/>
            <a:ext cx="3810000" cy="228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0900" y="4059238"/>
            <a:ext cx="3810000" cy="2290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804863" indent="-347663">
              <a:buFont typeface="Courier New" panose="02070309020205020404" pitchFamily="49" charset="0"/>
              <a:buChar char="o"/>
              <a:defRPr/>
            </a:lvl3pPr>
            <a:lvl4pPr marL="973138" indent="-287338">
              <a:buFont typeface="Wingdings" panose="05000000000000000000" pitchFamily="2" charset="2"/>
              <a:buChar char="q"/>
              <a:defRPr/>
            </a:lvl4pPr>
            <a:lvl5pPr marL="1143000" indent="-228600"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formational Slide">
    <p:bg>
      <p:bgPr>
        <a:gradFill rotWithShape="0">
          <a:gsLst>
            <a:gs pos="0">
              <a:srgbClr val="FFFF00"/>
            </a:gs>
            <a:gs pos="100000">
              <a:srgbClr val="FFFFCC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6" y="401107"/>
            <a:ext cx="8473863" cy="76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397530"/>
            <a:ext cx="8482754" cy="50489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804863" indent="-347663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3pPr>
            <a:lvl4pPr marL="973138" indent="-287338"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</a:defRPr>
            </a:lvl4pPr>
            <a:lvl5pPr marL="1143000" indent="-228600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0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67" y="236007"/>
            <a:ext cx="8407400" cy="762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625600"/>
            <a:ext cx="8390466" cy="450426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35000" y="1181100"/>
            <a:ext cx="4356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17500" y="1016000"/>
            <a:ext cx="8432800" cy="571500"/>
          </a:xfrm>
        </p:spPr>
        <p:txBody>
          <a:bodyPr/>
          <a:lstStyle>
            <a:lvl1pPr>
              <a:buNone/>
              <a:defRPr b="0" i="1">
                <a:solidFill>
                  <a:srgbClr val="CC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426" y="954017"/>
            <a:ext cx="7772400" cy="1815882"/>
          </a:xfrm>
        </p:spPr>
        <p:txBody>
          <a:bodyPr anchor="t"/>
          <a:lstStyle>
            <a:lvl1pPr algn="l">
              <a:defRPr sz="5600" b="1" cap="none" baseline="0">
                <a:latin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722" y="4421614"/>
            <a:ext cx="7772400" cy="1500187"/>
          </a:xfrm>
        </p:spPr>
        <p:txBody>
          <a:bodyPr anchor="b"/>
          <a:lstStyle>
            <a:lvl1pPr marL="0" indent="0">
              <a:buNone/>
              <a:defRPr sz="3200" baseline="0">
                <a:solidFill>
                  <a:srgbClr val="00FFFF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/>
            </a:gs>
            <a:gs pos="100000">
              <a:srgbClr val="3333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667" y="401107"/>
            <a:ext cx="8407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This is the Master supraTitle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4067" y="1397530"/>
            <a:ext cx="8390466" cy="473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802" r:id="rId3"/>
    <p:sldLayoutId id="2147483801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797" r:id="rId14"/>
    <p:sldLayoutId id="2147483799" r:id="rId15"/>
    <p:sldLayoutId id="2147483800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9pPr>
    </p:titleStyle>
    <p:bodyStyle>
      <a:lvl1pPr marL="223838" indent="-22383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515938" indent="-2873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bg1"/>
          </a:solidFill>
          <a:latin typeface="+mn-lt"/>
        </a:defRPr>
      </a:lvl2pPr>
      <a:lvl3pPr marL="804863" indent="-34766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q"/>
        <a:defRPr sz="1800">
          <a:solidFill>
            <a:schemeClr val="bg1"/>
          </a:solidFill>
          <a:latin typeface="+mn-lt"/>
        </a:defRPr>
      </a:lvl3pPr>
      <a:lvl4pPr marL="973138" indent="-287338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bg1"/>
          </a:solidFill>
          <a:latin typeface="+mn-lt"/>
        </a:defRPr>
      </a:lvl4pPr>
      <a:lvl5pPr marL="1143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0426" y="954017"/>
            <a:ext cx="7772400" cy="954107"/>
          </a:xfrm>
        </p:spPr>
        <p:txBody>
          <a:bodyPr/>
          <a:lstStyle/>
          <a:p>
            <a:r>
              <a:rPr lang="en-US" dirty="0" smtClean="0"/>
              <a:t>Mitosis</a:t>
            </a:r>
            <a:endParaRPr lang="en-US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Lecture 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52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6487" y="520496"/>
            <a:ext cx="2559579" cy="523220"/>
          </a:xfrm>
        </p:spPr>
        <p:txBody>
          <a:bodyPr/>
          <a:lstStyle/>
          <a:p>
            <a:r>
              <a:rPr lang="en-US" sz="2800" dirty="0" err="1" smtClean="0"/>
              <a:t>Prometaphase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05"/>
          <a:stretch/>
        </p:blipFill>
        <p:spPr bwMode="auto">
          <a:xfrm>
            <a:off x="3100387" y="202406"/>
            <a:ext cx="3086101" cy="645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57" y="202406"/>
            <a:ext cx="2922031" cy="645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725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Kinetochore-Spindle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32983" y="1397530"/>
            <a:ext cx="2121550" cy="473233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643063"/>
            <a:ext cx="6280558" cy="455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880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Metaphase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Onset </a:t>
            </a:r>
            <a:r>
              <a:rPr lang="en-US" dirty="0" smtClean="0">
                <a:sym typeface="Wingdings" panose="05000000000000000000" pitchFamily="2" charset="2"/>
              </a:rPr>
              <a:t> fully condensed chromosomes aligned on the </a:t>
            </a:r>
            <a:r>
              <a:rPr lang="en-US" dirty="0" smtClean="0">
                <a:solidFill>
                  <a:srgbClr val="00FF00"/>
                </a:solidFill>
                <a:sym typeface="Wingdings" panose="05000000000000000000" pitchFamily="2" charset="2"/>
              </a:rPr>
              <a:t>metaphase plate</a:t>
            </a:r>
          </a:p>
          <a:p>
            <a:pPr marL="0" indent="0" algn="ctr">
              <a:buNone/>
            </a:pPr>
            <a:r>
              <a:rPr lang="en-US" dirty="0" smtClean="0">
                <a:sym typeface="Wingdings" panose="05000000000000000000" pitchFamily="2" charset="2"/>
              </a:rPr>
              <a:t>Metaphase plate = plane equidistant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between two poles of mitotic spindle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Chromatids are being pulled part (but not visibly) in start of migration to their poles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268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0" y="458941"/>
            <a:ext cx="2459566" cy="646331"/>
          </a:xfrm>
        </p:spPr>
        <p:txBody>
          <a:bodyPr/>
          <a:lstStyle/>
          <a:p>
            <a:r>
              <a:rPr lang="en-US" sz="3600" dirty="0" smtClean="0"/>
              <a:t>Metaphase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29299" y="1397530"/>
            <a:ext cx="2925233" cy="473233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74" y="157163"/>
            <a:ext cx="3094307" cy="653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688" y="157163"/>
            <a:ext cx="2862658" cy="653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861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Anaphase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Onset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chromatids</a:t>
            </a:r>
            <a:r>
              <a:rPr lang="en-US" dirty="0" smtClean="0"/>
              <a:t> visibly pulled apart</a:t>
            </a:r>
          </a:p>
          <a:p>
            <a:r>
              <a:rPr lang="en-US" dirty="0" smtClean="0"/>
              <a:t>Two movements seen (anaphase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</a:t>
            </a:r>
            <a:r>
              <a:rPr lang="en-US" dirty="0" smtClean="0"/>
              <a:t>, anaphase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B</a:t>
            </a:r>
            <a:r>
              <a:rPr lang="en-US" dirty="0" smtClean="0"/>
              <a:t>):</a:t>
            </a:r>
          </a:p>
          <a:p>
            <a:pPr marL="714375" indent="-442913">
              <a:buFont typeface="+mj-lt"/>
              <a:buAutoNum type="alphaUcPeriod"/>
            </a:pPr>
            <a:r>
              <a:rPr lang="en-US" dirty="0" smtClean="0"/>
              <a:t>Chromosome movement to pole</a:t>
            </a:r>
          </a:p>
          <a:p>
            <a:pPr marL="714375" indent="-442913">
              <a:buFont typeface="+mj-lt"/>
              <a:buAutoNum type="alphaUcPeriod"/>
            </a:pPr>
            <a:r>
              <a:rPr lang="en-US" dirty="0" smtClean="0"/>
              <a:t>Pole-from-pole separation movement</a:t>
            </a:r>
          </a:p>
          <a:p>
            <a:endParaRPr lang="en-US" dirty="0" smtClean="0"/>
          </a:p>
          <a:p>
            <a:r>
              <a:rPr lang="en-US" dirty="0" smtClean="0"/>
              <a:t>Rate of chromatid movement = 1 µm/minute</a:t>
            </a:r>
          </a:p>
          <a:p>
            <a:pPr marL="228600" lvl="1" indent="0">
              <a:buNone/>
            </a:pPr>
            <a:r>
              <a:rPr lang="en-US" dirty="0" smtClean="0"/>
              <a:t>Cells may have diameter of 50-75 µm</a:t>
            </a:r>
          </a:p>
          <a:p>
            <a:r>
              <a:rPr lang="en-US" dirty="0" smtClean="0"/>
              <a:t>Shortest of all phases:  a few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20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9337" y="428164"/>
            <a:ext cx="2616729" cy="707886"/>
          </a:xfrm>
        </p:spPr>
        <p:txBody>
          <a:bodyPr/>
          <a:lstStyle/>
          <a:p>
            <a:r>
              <a:rPr lang="en-US" sz="4000" dirty="0" smtClean="0"/>
              <a:t>Anaphase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9571" y="1397530"/>
            <a:ext cx="2764961" cy="473233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7" y="109538"/>
            <a:ext cx="2927285" cy="651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97" y="109538"/>
            <a:ext cx="2854691" cy="651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3883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8163" y="489719"/>
            <a:ext cx="4397904" cy="584775"/>
          </a:xfrm>
        </p:spPr>
        <p:txBody>
          <a:bodyPr/>
          <a:lstStyle/>
          <a:p>
            <a:r>
              <a:rPr lang="en-US" sz="3200" dirty="0" smtClean="0"/>
              <a:t>Anaphase Movements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8163" y="1085850"/>
            <a:ext cx="4406370" cy="5044017"/>
          </a:xfrm>
        </p:spPr>
        <p:txBody>
          <a:bodyPr/>
          <a:lstStyle/>
          <a:p>
            <a:r>
              <a:rPr lang="en-US" dirty="0" smtClean="0"/>
              <a:t>Anaphase A (chromosome to pole movement) and Anaphase B (further pole separation) are shown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56" y="214314"/>
            <a:ext cx="4159807" cy="6357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63" y="4386263"/>
            <a:ext cx="2914650" cy="218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74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      </a:t>
            </a:r>
            <a:r>
              <a:rPr lang="en-US" sz="2800" dirty="0" smtClean="0"/>
              <a:t>1 of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Remember that MTs have polarity: a plus (+) and minus (–) end</a:t>
            </a:r>
          </a:p>
          <a:p>
            <a:r>
              <a:rPr lang="en-US" dirty="0" smtClean="0"/>
              <a:t>The minus ends all stay at the centrosomes</a:t>
            </a:r>
          </a:p>
          <a:p>
            <a:r>
              <a:rPr lang="en-US" dirty="0" smtClean="0"/>
              <a:t>The + ends extend as chromosomal MTs, polar MTs and astral MTs</a:t>
            </a:r>
          </a:p>
          <a:p>
            <a:pPr marL="6096000"/>
            <a:endParaRPr lang="en-US" sz="2000" dirty="0" smtClean="0"/>
          </a:p>
          <a:p>
            <a:pPr marL="6096000"/>
            <a:r>
              <a:rPr lang="en-US" sz="2000" dirty="0" smtClean="0"/>
              <a:t>Note that polar MTs can link with each other using special proteins</a:t>
            </a:r>
            <a:br>
              <a:rPr lang="en-US" sz="2000" dirty="0" smtClean="0"/>
            </a:br>
            <a:r>
              <a:rPr lang="en-US" sz="1800" dirty="0" smtClean="0"/>
              <a:t>(those red-colored things)</a:t>
            </a:r>
          </a:p>
          <a:p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3774984"/>
            <a:ext cx="5776912" cy="2616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8316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      </a:t>
            </a:r>
            <a:r>
              <a:rPr lang="en-US" sz="2800" dirty="0" smtClean="0"/>
              <a:t>2 of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Special </a:t>
            </a:r>
            <a:r>
              <a:rPr lang="en-US" sz="2000" dirty="0" smtClean="0">
                <a:solidFill>
                  <a:srgbClr val="00FF00"/>
                </a:solidFill>
              </a:rPr>
              <a:t>"motor" proteins </a:t>
            </a:r>
            <a:r>
              <a:rPr lang="en-US" sz="2000" dirty="0" smtClean="0">
                <a:solidFill>
                  <a:srgbClr val="FFFF00"/>
                </a:solidFill>
              </a:rPr>
              <a:t>remove</a:t>
            </a:r>
            <a:r>
              <a:rPr lang="en-US" sz="2000" dirty="0" smtClean="0"/>
              <a:t> tubulin subunits both from </a:t>
            </a: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r>
              <a:rPr lang="en-US" sz="2000" dirty="0" smtClean="0"/>
              <a:t> and </a:t>
            </a: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–</a:t>
            </a:r>
            <a:r>
              <a:rPr lang="en-US" sz="2000" dirty="0" smtClean="0"/>
              <a:t> ends of </a:t>
            </a: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chromosomal MTs</a:t>
            </a:r>
            <a:r>
              <a:rPr lang="en-US" sz="2000" dirty="0" smtClean="0"/>
              <a:t>, causing a shortening, pulling chromatid to centrosome</a:t>
            </a:r>
          </a:p>
          <a:p>
            <a:pPr marL="4486275" indent="-271463">
              <a:buFont typeface="+mj-lt"/>
              <a:buAutoNum type="arabicPeriod"/>
            </a:pPr>
            <a:r>
              <a:rPr lang="en-US" sz="2000" dirty="0" smtClean="0"/>
              <a:t>On </a:t>
            </a: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polar MTs</a:t>
            </a:r>
            <a:r>
              <a:rPr lang="en-US" sz="2000" dirty="0" smtClean="0"/>
              <a:t>, tubulin subunits are </a:t>
            </a:r>
            <a:r>
              <a:rPr lang="en-US" sz="2000" dirty="0" smtClean="0">
                <a:solidFill>
                  <a:srgbClr val="FFFF00"/>
                </a:solidFill>
              </a:rPr>
              <a:t>added </a:t>
            </a:r>
            <a:r>
              <a:rPr lang="en-US" sz="2000" dirty="0" smtClean="0"/>
              <a:t>to the </a:t>
            </a: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r>
              <a:rPr lang="en-US" sz="2000" dirty="0" smtClean="0">
                <a:solidFill>
                  <a:srgbClr val="FFFF00"/>
                </a:solidFill>
              </a:rPr>
              <a:t> </a:t>
            </a:r>
            <a:r>
              <a:rPr lang="en-US" sz="2000" dirty="0" smtClean="0"/>
              <a:t>ends, increasing the length of polar MTs and pushing the </a:t>
            </a:r>
            <a:r>
              <a:rPr lang="en-US" sz="2000" dirty="0" smtClean="0">
                <a:solidFill>
                  <a:srgbClr val="FFFF00"/>
                </a:solidFill>
              </a:rPr>
              <a:t>asters</a:t>
            </a:r>
            <a:r>
              <a:rPr lang="en-US" sz="2000" dirty="0" smtClean="0"/>
              <a:t> from each other</a:t>
            </a:r>
          </a:p>
          <a:p>
            <a:pPr marL="4486275" indent="-271463">
              <a:buFont typeface="+mj-lt"/>
              <a:buAutoNum type="arabicPeriod"/>
            </a:pPr>
            <a:r>
              <a:rPr lang="en-US" sz="2000" dirty="0" smtClean="0"/>
              <a:t>On </a:t>
            </a: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astral MTs</a:t>
            </a:r>
            <a:r>
              <a:rPr lang="en-US" sz="2000" dirty="0" smtClean="0"/>
              <a:t>, tubulin subunits are </a:t>
            </a:r>
            <a:r>
              <a:rPr lang="en-US" sz="2000" dirty="0" smtClean="0">
                <a:solidFill>
                  <a:srgbClr val="FFFF00"/>
                </a:solidFill>
              </a:rPr>
              <a:t>removed</a:t>
            </a:r>
            <a:r>
              <a:rPr lang="en-US" sz="2000" dirty="0" smtClean="0"/>
              <a:t> from the </a:t>
            </a: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r>
              <a:rPr lang="en-US" sz="2000" dirty="0" smtClean="0"/>
              <a:t> ends, pulling the </a:t>
            </a:r>
            <a:r>
              <a:rPr lang="en-US" sz="2000" dirty="0" smtClean="0">
                <a:solidFill>
                  <a:srgbClr val="FFFF00"/>
                </a:solidFill>
              </a:rPr>
              <a:t>aster</a:t>
            </a:r>
            <a:r>
              <a:rPr lang="en-US" sz="2000" dirty="0" smtClean="0"/>
              <a:t> closer to the</a:t>
            </a:r>
            <a:br>
              <a:rPr lang="en-US" sz="2000" dirty="0" smtClean="0"/>
            </a:b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plasma membrane</a:t>
            </a:r>
          </a:p>
          <a:p>
            <a:pPr marL="4214812" indent="0">
              <a:buNone/>
            </a:pPr>
            <a:r>
              <a:rPr lang="en-US" sz="2000" dirty="0" smtClean="0"/>
              <a:t>All of these coordinate to produce the anaphase A and B movements observed</a:t>
            </a:r>
            <a:endParaRPr lang="en-US" sz="2000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7" y="2643187"/>
            <a:ext cx="4363944" cy="405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471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Telophase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Onset </a:t>
            </a:r>
            <a:r>
              <a:rPr lang="en-US" dirty="0" smtClean="0">
                <a:sym typeface="Wingdings" panose="05000000000000000000" pitchFamily="2" charset="2"/>
              </a:rPr>
              <a:t>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chromatids</a:t>
            </a:r>
            <a:r>
              <a:rPr lang="en-US" dirty="0" smtClean="0">
                <a:sym typeface="Wingdings" panose="05000000000000000000" pitchFamily="2" charset="2"/>
              </a:rPr>
              <a:t> have arrived at spindle poles</a:t>
            </a:r>
          </a:p>
          <a:p>
            <a:r>
              <a:rPr lang="en-US" dirty="0" smtClean="0">
                <a:solidFill>
                  <a:srgbClr val="FFFF00"/>
                </a:solidFill>
                <a:sym typeface="Wingdings" panose="05000000000000000000" pitchFamily="2" charset="2"/>
              </a:rPr>
              <a:t>spindle</a:t>
            </a:r>
            <a:r>
              <a:rPr lang="en-US" dirty="0" smtClean="0">
                <a:sym typeface="Wingdings" panose="05000000000000000000" pitchFamily="2" charset="2"/>
              </a:rPr>
              <a:t> disassembly</a:t>
            </a:r>
          </a:p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cytokinesis </a:t>
            </a:r>
            <a:r>
              <a:rPr lang="en-US" dirty="0" smtClean="0">
                <a:sym typeface="Wingdings" panose="05000000000000000000" pitchFamily="2" charset="2"/>
              </a:rPr>
              <a:t>begins</a:t>
            </a:r>
          </a:p>
          <a:p>
            <a:r>
              <a:rPr lang="en-US" dirty="0" smtClean="0">
                <a:solidFill>
                  <a:srgbClr val="FFFF00"/>
                </a:solidFill>
                <a:sym typeface="Wingdings" panose="05000000000000000000" pitchFamily="2" charset="2"/>
              </a:rPr>
              <a:t>chromosomes</a:t>
            </a:r>
            <a:r>
              <a:rPr lang="en-US" dirty="0" smtClean="0">
                <a:sym typeface="Wingdings" panose="05000000000000000000" pitchFamily="2" charset="2"/>
              </a:rPr>
              <a:t> begin to de-compact to form invisible interphase chromatin</a:t>
            </a:r>
          </a:p>
          <a:p>
            <a:r>
              <a:rPr lang="en-US" dirty="0" smtClean="0">
                <a:solidFill>
                  <a:srgbClr val="FFFF00"/>
                </a:solidFill>
                <a:sym typeface="Wingdings" panose="05000000000000000000" pitchFamily="2" charset="2"/>
              </a:rPr>
              <a:t>nuclear envelopes </a:t>
            </a:r>
            <a:r>
              <a:rPr lang="en-US" dirty="0" smtClean="0">
                <a:sym typeface="Wingdings" panose="05000000000000000000" pitchFamily="2" charset="2"/>
              </a:rPr>
              <a:t>begin to form in daughter cells</a:t>
            </a:r>
          </a:p>
          <a:p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nucleoli</a:t>
            </a:r>
            <a:r>
              <a:rPr lang="en-US" dirty="0">
                <a:sym typeface="Wingdings" panose="05000000000000000000" pitchFamily="2" charset="2"/>
              </a:rPr>
              <a:t> reorganize and appear in each </a:t>
            </a:r>
            <a:r>
              <a:rPr lang="en-US" dirty="0" smtClean="0">
                <a:sym typeface="Wingdings" panose="05000000000000000000" pitchFamily="2" charset="2"/>
              </a:rPr>
              <a:t>nucleus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9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Define/describe/know </a:t>
            </a:r>
            <a:r>
              <a:rPr lang="en-US" dirty="0"/>
              <a:t>the </a:t>
            </a:r>
            <a:r>
              <a:rPr lang="en-US" dirty="0" smtClean="0"/>
              <a:t>terms </a:t>
            </a:r>
            <a:r>
              <a:rPr lang="en-US" dirty="0" smtClean="0">
                <a:solidFill>
                  <a:srgbClr val="00FF00"/>
                </a:solidFill>
              </a:rPr>
              <a:t>mitosis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FF00"/>
                </a:solidFill>
              </a:rPr>
              <a:t>aster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FF00"/>
                </a:solidFill>
              </a:rPr>
              <a:t>spindle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FF00"/>
                </a:solidFill>
              </a:rPr>
              <a:t>formation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FF00"/>
                </a:solidFill>
              </a:rPr>
              <a:t>mitotic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FF00"/>
                </a:solidFill>
              </a:rPr>
              <a:t>centers/spindle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FF00"/>
                </a:solidFill>
              </a:rPr>
              <a:t>poles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FF00"/>
                </a:solidFill>
              </a:rPr>
              <a:t>polar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FF00"/>
                </a:solidFill>
              </a:rPr>
              <a:t>microtubules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FF00"/>
                </a:solidFill>
              </a:rPr>
              <a:t>chromosomal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FF00"/>
                </a:solidFill>
              </a:rPr>
              <a:t>microtubules</a:t>
            </a:r>
            <a:r>
              <a:rPr lang="en-US" dirty="0" smtClean="0"/>
              <a:t>,  </a:t>
            </a:r>
            <a:r>
              <a:rPr lang="en-US" dirty="0" smtClean="0">
                <a:solidFill>
                  <a:srgbClr val="00FF00"/>
                </a:solidFill>
              </a:rPr>
              <a:t>astral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FF00"/>
                </a:solidFill>
              </a:rPr>
              <a:t>microtubules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FF00"/>
                </a:solidFill>
              </a:rPr>
              <a:t>kinetochores</a:t>
            </a:r>
            <a:r>
              <a:rPr lang="en-US" dirty="0" smtClean="0"/>
              <a:t>, </a:t>
            </a:r>
            <a:br>
              <a:rPr lang="en-US" dirty="0" smtClean="0"/>
            </a:br>
            <a:r>
              <a:rPr lang="en-US" dirty="0" smtClean="0">
                <a:solidFill>
                  <a:srgbClr val="00FF00"/>
                </a:solidFill>
              </a:rPr>
              <a:t>metaphase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FF00"/>
                </a:solidFill>
              </a:rPr>
              <a:t>plate</a:t>
            </a:r>
            <a:r>
              <a:rPr lang="en-US" dirty="0" smtClean="0"/>
              <a:t>, </a:t>
            </a:r>
            <a:r>
              <a:rPr lang="en-US" dirty="0"/>
              <a:t>and </a:t>
            </a:r>
            <a:r>
              <a:rPr lang="en-US" dirty="0" smtClean="0">
                <a:solidFill>
                  <a:srgbClr val="00FF00"/>
                </a:solidFill>
              </a:rPr>
              <a:t>daughter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FF00"/>
                </a:solidFill>
              </a:rPr>
              <a:t>chromosomes</a:t>
            </a:r>
            <a:endParaRPr lang="en-US" dirty="0">
              <a:solidFill>
                <a:srgbClr val="00FF00"/>
              </a:solidFill>
            </a:endParaRPr>
          </a:p>
          <a:p>
            <a:r>
              <a:rPr lang="en-US" dirty="0" smtClean="0"/>
              <a:t>Be able to describe </a:t>
            </a:r>
            <a:r>
              <a:rPr lang="en-US" dirty="0"/>
              <a:t>briefly </a:t>
            </a:r>
            <a:r>
              <a:rPr lang="en-US" dirty="0" smtClean="0"/>
              <a:t>the phases of mitosis: </a:t>
            </a:r>
            <a:r>
              <a:rPr lang="en-US" dirty="0">
                <a:solidFill>
                  <a:srgbClr val="00FF00"/>
                </a:solidFill>
              </a:rPr>
              <a:t>prophase</a:t>
            </a:r>
            <a:r>
              <a:rPr lang="en-US" dirty="0"/>
              <a:t>, </a:t>
            </a:r>
            <a:r>
              <a:rPr lang="en-US" dirty="0" err="1" smtClean="0">
                <a:solidFill>
                  <a:srgbClr val="00FF00"/>
                </a:solidFill>
              </a:rPr>
              <a:t>prometaphase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00FF00"/>
                </a:solidFill>
              </a:rPr>
              <a:t>metaphase</a:t>
            </a:r>
            <a:r>
              <a:rPr lang="en-US" dirty="0"/>
              <a:t>, </a:t>
            </a:r>
            <a:r>
              <a:rPr lang="en-US" dirty="0">
                <a:solidFill>
                  <a:srgbClr val="00FF00"/>
                </a:solidFill>
              </a:rPr>
              <a:t>anaphase</a:t>
            </a:r>
            <a:r>
              <a:rPr lang="en-US" dirty="0"/>
              <a:t>, </a:t>
            </a:r>
            <a:r>
              <a:rPr lang="en-US" dirty="0" smtClean="0">
                <a:solidFill>
                  <a:srgbClr val="00FF00"/>
                </a:solidFill>
              </a:rPr>
              <a:t>telophase</a:t>
            </a:r>
            <a:endParaRPr lang="en-US" dirty="0"/>
          </a:p>
          <a:p>
            <a:r>
              <a:rPr lang="en-US" dirty="0" smtClean="0"/>
              <a:t>Understand </a:t>
            </a:r>
            <a:r>
              <a:rPr lang="en-US" dirty="0" smtClean="0">
                <a:solidFill>
                  <a:srgbClr val="00FF00"/>
                </a:solidFill>
              </a:rPr>
              <a:t>cytokinesis</a:t>
            </a:r>
            <a:endParaRPr lang="en-US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30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9363" y="458941"/>
            <a:ext cx="2416704" cy="646331"/>
          </a:xfrm>
        </p:spPr>
        <p:txBody>
          <a:bodyPr/>
          <a:lstStyle/>
          <a:p>
            <a:r>
              <a:rPr lang="en-US" sz="3600" dirty="0" smtClean="0"/>
              <a:t>Telophase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6413" y="1397530"/>
            <a:ext cx="2538120" cy="473233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32" y="214313"/>
            <a:ext cx="3045571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75" y="224850"/>
            <a:ext cx="2987438" cy="650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5683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Cytokinesis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Onset </a:t>
            </a:r>
            <a:r>
              <a:rPr lang="en-US" dirty="0" smtClean="0">
                <a:sym typeface="Wingdings" panose="05000000000000000000" pitchFamily="2" charset="2"/>
              </a:rPr>
              <a:t> late anaphase or early telophase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with </a:t>
            </a:r>
            <a:r>
              <a:rPr lang="en-US" dirty="0" smtClean="0">
                <a:solidFill>
                  <a:srgbClr val="FFFF00"/>
                </a:solidFill>
                <a:sym typeface="Wingdings" panose="05000000000000000000" pitchFamily="2" charset="2"/>
              </a:rPr>
              <a:t>nuclear envelope </a:t>
            </a:r>
            <a:r>
              <a:rPr lang="en-US" dirty="0" smtClean="0">
                <a:sym typeface="Wingdings" panose="05000000000000000000" pitchFamily="2" charset="2"/>
              </a:rPr>
              <a:t>and </a:t>
            </a:r>
            <a:r>
              <a:rPr lang="en-US" dirty="0" smtClean="0">
                <a:solidFill>
                  <a:srgbClr val="FFFF00"/>
                </a:solidFill>
                <a:sym typeface="Wingdings" panose="05000000000000000000" pitchFamily="2" charset="2"/>
              </a:rPr>
              <a:t>nucleoli</a:t>
            </a:r>
            <a:r>
              <a:rPr lang="en-US" dirty="0" smtClean="0">
                <a:sym typeface="Wingdings" panose="05000000000000000000" pitchFamily="2" charset="2"/>
              </a:rPr>
              <a:t> re-formation &amp; </a:t>
            </a:r>
            <a:r>
              <a:rPr lang="en-US" dirty="0" smtClean="0">
                <a:solidFill>
                  <a:srgbClr val="FFFF00"/>
                </a:solidFill>
                <a:sym typeface="Wingdings" panose="05000000000000000000" pitchFamily="2" charset="2"/>
              </a:rPr>
              <a:t>chromosome</a:t>
            </a:r>
            <a:r>
              <a:rPr lang="en-US" dirty="0" smtClean="0">
                <a:sym typeface="Wingdings" panose="05000000000000000000" pitchFamily="2" charset="2"/>
              </a:rPr>
              <a:t> de-condensing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Formation of </a:t>
            </a:r>
            <a:r>
              <a:rPr lang="en-US" dirty="0" smtClean="0">
                <a:solidFill>
                  <a:srgbClr val="00FF00"/>
                </a:solidFill>
                <a:sym typeface="Wingdings" panose="05000000000000000000" pitchFamily="2" charset="2"/>
              </a:rPr>
              <a:t>cleavage furrow</a:t>
            </a:r>
            <a:r>
              <a:rPr lang="en-US" dirty="0" smtClean="0">
                <a:sym typeface="Wingdings" panose="05000000000000000000" pitchFamily="2" charset="2"/>
              </a:rPr>
              <a:t>: possibly determined by location of spindle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A </a:t>
            </a:r>
            <a:r>
              <a:rPr lang="en-US" dirty="0" smtClean="0">
                <a:solidFill>
                  <a:srgbClr val="00FF00"/>
                </a:solidFill>
                <a:sym typeface="Wingdings" panose="05000000000000000000" pitchFamily="2" charset="2"/>
              </a:rPr>
              <a:t>contractile ring </a:t>
            </a:r>
            <a:r>
              <a:rPr lang="en-US" dirty="0" smtClean="0">
                <a:sym typeface="Wingdings" panose="05000000000000000000" pitchFamily="2" charset="2"/>
              </a:rPr>
              <a:t>of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microfilaments</a:t>
            </a:r>
            <a:r>
              <a:rPr lang="en-US" dirty="0" smtClean="0">
                <a:sym typeface="Wingdings" panose="05000000000000000000" pitchFamily="2" charset="2"/>
              </a:rPr>
              <a:t> (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actin</a:t>
            </a:r>
            <a:r>
              <a:rPr lang="en-US" dirty="0" smtClean="0">
                <a:sym typeface="Wingdings" panose="05000000000000000000" pitchFamily="2" charset="2"/>
              </a:rPr>
              <a:t>) forms beneath </a:t>
            </a:r>
            <a:r>
              <a:rPr lang="en-US" dirty="0" smtClean="0">
                <a:solidFill>
                  <a:srgbClr val="FFFF00"/>
                </a:solidFill>
                <a:sym typeface="Wingdings" panose="05000000000000000000" pitchFamily="2" charset="2"/>
              </a:rPr>
              <a:t>plasma membrane</a:t>
            </a:r>
            <a:r>
              <a:rPr lang="en-US" dirty="0" smtClean="0">
                <a:sym typeface="Wingdings" panose="05000000000000000000" pitchFamily="2" charset="2"/>
              </a:rPr>
              <a:t>: these interact with </a:t>
            </a:r>
            <a:r>
              <a:rPr lang="en-US" dirty="0" smtClean="0">
                <a:solidFill>
                  <a:srgbClr val="FFFF00"/>
                </a:solidFill>
                <a:sym typeface="Wingdings" panose="05000000000000000000" pitchFamily="2" charset="2"/>
              </a:rPr>
              <a:t>unconventional myosin </a:t>
            </a:r>
            <a:r>
              <a:rPr lang="en-US" dirty="0" smtClean="0">
                <a:sym typeface="Wingdings" panose="05000000000000000000" pitchFamily="2" charset="2"/>
              </a:rPr>
              <a:t>to cause contraction of 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5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35" y="128587"/>
            <a:ext cx="4222139" cy="658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74" y="128586"/>
            <a:ext cx="2962276" cy="6662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806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7813" y="401107"/>
            <a:ext cx="3388254" cy="76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14949" y="1397530"/>
            <a:ext cx="3439583" cy="4732337"/>
          </a:xfrm>
        </p:spPr>
        <p:txBody>
          <a:bodyPr/>
          <a:lstStyle/>
          <a:p>
            <a:r>
              <a:rPr lang="en-US" dirty="0" smtClean="0"/>
              <a:t>Microtubules are in white</a:t>
            </a:r>
          </a:p>
          <a:p>
            <a:r>
              <a:rPr lang="en-US" dirty="0" smtClean="0"/>
              <a:t>The blue color is the myosin that forms at the cleavage furrow and forms part of the contractile ring</a:t>
            </a:r>
          </a:p>
          <a:p>
            <a:r>
              <a:rPr lang="en-US" dirty="0" smtClean="0"/>
              <a:t>Microfilaments (actin) are not visualized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3" y="1943099"/>
            <a:ext cx="483870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8536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49" y="162443"/>
            <a:ext cx="7210425" cy="6505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589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6" y="219592"/>
            <a:ext cx="7910512" cy="6300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4812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Mitosis (Low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7582" y="403649"/>
            <a:ext cx="7634893" cy="5725690"/>
          </a:xfrm>
        </p:spPr>
      </p:pic>
    </p:spTree>
    <p:extLst>
      <p:ext uri="{BB962C8B-B14F-4D97-AF65-F5344CB8AC3E}">
        <p14:creationId xmlns:p14="http://schemas.microsoft.com/office/powerpoint/2010/main" val="152101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(Sources)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Becker's </a:t>
            </a:r>
            <a:r>
              <a:rPr lang="en-US" dirty="0" err="1" smtClean="0"/>
              <a:t>WotC</a:t>
            </a:r>
            <a:r>
              <a:rPr lang="en-US" dirty="0" smtClean="0"/>
              <a:t>:  pp 570-579</a:t>
            </a:r>
          </a:p>
          <a:p>
            <a:r>
              <a:rPr lang="en-US" dirty="0" smtClean="0"/>
              <a:t>Raven:  Chap 10.5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825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Mitosis is the series of events that parcels out the replicated DNA </a:t>
            </a:r>
            <a:r>
              <a:rPr lang="en-US" dirty="0" smtClean="0"/>
              <a:t>of the </a:t>
            </a:r>
            <a:r>
              <a:rPr lang="en-US" dirty="0"/>
              <a:t>mother cell to two daughter </a:t>
            </a:r>
            <a:r>
              <a:rPr lang="en-US" dirty="0" smtClean="0"/>
              <a:t>cells</a:t>
            </a:r>
          </a:p>
          <a:p>
            <a:r>
              <a:rPr lang="en-US" dirty="0" smtClean="0"/>
              <a:t>Mitosis </a:t>
            </a:r>
            <a:r>
              <a:rPr lang="en-US" dirty="0"/>
              <a:t>is actually a continuous process, with </a:t>
            </a:r>
            <a:r>
              <a:rPr lang="en-US" dirty="0" smtClean="0"/>
              <a:t>five phases that flow smoothly into each other</a:t>
            </a:r>
          </a:p>
          <a:p>
            <a:r>
              <a:rPr lang="en-US" dirty="0" smtClean="0"/>
              <a:t>Its </a:t>
            </a:r>
            <a:r>
              <a:rPr lang="en-US" dirty="0"/>
              <a:t>duration varies according to cell type, </a:t>
            </a:r>
            <a:r>
              <a:rPr lang="en-US" dirty="0" smtClean="0"/>
              <a:t>but in </a:t>
            </a:r>
            <a:r>
              <a:rPr lang="en-US" dirty="0"/>
              <a:t>human </a:t>
            </a:r>
            <a:r>
              <a:rPr lang="en-US" dirty="0" smtClean="0"/>
              <a:t>cells, </a:t>
            </a:r>
            <a:r>
              <a:rPr lang="en-US" dirty="0"/>
              <a:t>it typically lasts about an hour or </a:t>
            </a:r>
            <a:r>
              <a:rPr lang="en-US" dirty="0" smtClean="0"/>
              <a:t>less</a:t>
            </a:r>
            <a:endParaRPr lang="en-US" dirty="0"/>
          </a:p>
          <a:p>
            <a:r>
              <a:rPr lang="en-US" dirty="0"/>
              <a:t>The purpose of mitosis is to ensure that one copy of each </a:t>
            </a:r>
            <a:r>
              <a:rPr lang="en-US" dirty="0" smtClean="0"/>
              <a:t>duplicated chromosome are separated into </a:t>
            </a:r>
            <a:r>
              <a:rPr lang="en-US" dirty="0"/>
              <a:t>each of the two daughter </a:t>
            </a:r>
            <a:r>
              <a:rPr lang="en-US" dirty="0" smtClean="0"/>
              <a:t>nuclei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54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Phases in Mitosis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Five phases describe the cell cycle M phase (mitosis)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Prophase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Prometaphase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Metaphase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Anaphase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Telophase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51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</a:t>
            </a:r>
            <a:r>
              <a:rPr lang="en-US" dirty="0" err="1" smtClean="0"/>
              <a:t>Premitotic</a:t>
            </a:r>
            <a:r>
              <a:rPr lang="en-US" dirty="0" smtClean="0"/>
              <a:t>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Chromosome replication (duplication of DNA) was completed in S phase</a:t>
            </a:r>
          </a:p>
          <a:p>
            <a:r>
              <a:rPr lang="en-US" dirty="0" smtClean="0"/>
              <a:t>Centrosome duplicated usually during S phase</a:t>
            </a:r>
          </a:p>
          <a:p>
            <a:r>
              <a:rPr lang="en-US" dirty="0" smtClean="0"/>
              <a:t>DNA scaffolding and compacting proteins (e.g. histones) synthesized (in G</a:t>
            </a:r>
            <a:r>
              <a:rPr lang="en-US" baseline="-25000" dirty="0" smtClean="0"/>
              <a:t>2</a:t>
            </a:r>
            <a:r>
              <a:rPr lang="en-US" dirty="0" smtClean="0"/>
              <a:t>) and ready for use in daughter cells</a:t>
            </a:r>
          </a:p>
          <a:p>
            <a:r>
              <a:rPr lang="en-US" dirty="0" smtClean="0"/>
              <a:t>Cell volume has reached a minimum threshold for cell division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48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6" y="1397530"/>
            <a:ext cx="8551333" cy="4732337"/>
          </a:xfrm>
        </p:spPr>
        <p:txBody>
          <a:bodyPr/>
          <a:lstStyle/>
          <a:p>
            <a:pPr marL="0" indent="0">
              <a:buNone/>
            </a:pPr>
            <a:r>
              <a:rPr lang="en-US" sz="22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Preparation of chromosomes for </a:t>
            </a:r>
            <a:r>
              <a:rPr lang="en-US" sz="22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division</a:t>
            </a:r>
            <a:br>
              <a:rPr lang="en-US" sz="22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2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and </a:t>
            </a:r>
            <a:r>
              <a:rPr lang="en-US" sz="22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formation of </a:t>
            </a:r>
            <a:r>
              <a:rPr lang="en-US" sz="22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spindle</a:t>
            </a:r>
            <a:endParaRPr lang="en-US" sz="22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sz="2200" dirty="0" smtClean="0"/>
              <a:t>Disintegration of microtubules that make up cytoskeleton</a:t>
            </a:r>
          </a:p>
          <a:p>
            <a:r>
              <a:rPr lang="en-US" sz="2200" dirty="0" smtClean="0"/>
              <a:t>Migration </a:t>
            </a:r>
            <a:r>
              <a:rPr lang="en-US" sz="2200" dirty="0"/>
              <a:t>of </a:t>
            </a:r>
            <a:r>
              <a:rPr lang="en-US" sz="2200" dirty="0" smtClean="0"/>
              <a:t>duplicated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centrosomes</a:t>
            </a:r>
            <a:b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2200" dirty="0" smtClean="0"/>
              <a:t>to </a:t>
            </a:r>
            <a:r>
              <a:rPr lang="en-US" sz="2200" dirty="0"/>
              <a:t>opposite ends of </a:t>
            </a:r>
            <a:r>
              <a:rPr lang="en-US" sz="2200" dirty="0" smtClean="0"/>
              <a:t>nucleus</a:t>
            </a:r>
          </a:p>
          <a:p>
            <a:r>
              <a:rPr lang="en-US" sz="2200" dirty="0" smtClean="0"/>
              <a:t>Condensation (extreme compaction) of chromosomes such that they are visible under light microscope</a:t>
            </a:r>
          </a:p>
          <a:p>
            <a:r>
              <a:rPr lang="en-US" sz="2200" dirty="0" smtClean="0"/>
              <a:t>Starburst: formation of </a:t>
            </a:r>
            <a:r>
              <a:rPr lang="en-US" sz="2200" dirty="0" smtClean="0">
                <a:solidFill>
                  <a:srgbClr val="00FF00"/>
                </a:solidFill>
              </a:rPr>
              <a:t>aster</a:t>
            </a:r>
            <a:r>
              <a:rPr lang="en-US" sz="2200" dirty="0" smtClean="0"/>
              <a:t> ("star") as the beginning of the mitotic spindle with extension of microtubules from polar centrosomes toward middle of cell where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3275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48813" y="401107"/>
            <a:ext cx="2997253" cy="762000"/>
          </a:xfrm>
        </p:spPr>
        <p:txBody>
          <a:bodyPr/>
          <a:lstStyle/>
          <a:p>
            <a:r>
              <a:rPr lang="en-US" dirty="0" smtClean="0"/>
              <a:t>Prophase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8813" y="1397530"/>
            <a:ext cx="3005719" cy="473233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24" y="242888"/>
            <a:ext cx="2898426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49" y="242888"/>
            <a:ext cx="2643665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69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Mitotic Spindle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The microtubules radiating from the asters at the pole create three kinds of microtubules: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00FF00"/>
                </a:solidFill>
              </a:rPr>
              <a:t>polar microtubules</a:t>
            </a:r>
            <a:br>
              <a:rPr lang="en-US" sz="2200" dirty="0" smtClean="0">
                <a:solidFill>
                  <a:srgbClr val="00FF00"/>
                </a:solidFill>
              </a:rPr>
            </a:br>
            <a:r>
              <a:rPr lang="en-US" sz="2200" dirty="0" smtClean="0"/>
              <a:t>an </a:t>
            </a:r>
            <a:r>
              <a:rPr lang="en-US" sz="2200" dirty="0" smtClean="0">
                <a:solidFill>
                  <a:srgbClr val="FFFF00"/>
                </a:solidFill>
              </a:rPr>
              <a:t>MT</a:t>
            </a:r>
            <a:r>
              <a:rPr lang="en-US" sz="2200" dirty="0" smtClean="0"/>
              <a:t> extending </a:t>
            </a:r>
            <a:r>
              <a:rPr lang="en-US" sz="2200" dirty="0"/>
              <a:t>from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rgbClr val="FFFF00"/>
                </a:solidFill>
              </a:rPr>
              <a:t>spindle </a:t>
            </a:r>
            <a:r>
              <a:rPr lang="en-US" sz="2200" dirty="0">
                <a:solidFill>
                  <a:srgbClr val="FFFF00"/>
                </a:solidFill>
              </a:rPr>
              <a:t>pole </a:t>
            </a:r>
            <a:r>
              <a:rPr lang="en-US" sz="2200" dirty="0"/>
              <a:t>toward the </a:t>
            </a:r>
            <a:r>
              <a:rPr lang="en-US" sz="2200" dirty="0">
                <a:solidFill>
                  <a:srgbClr val="FFFF00"/>
                </a:solidFill>
              </a:rPr>
              <a:t>equator</a:t>
            </a:r>
            <a:r>
              <a:rPr lang="en-US" sz="2200" dirty="0"/>
              <a:t> of the </a:t>
            </a:r>
            <a:r>
              <a:rPr lang="en-US" sz="2200" dirty="0" smtClean="0"/>
              <a:t>spindle and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connecting</a:t>
            </a:r>
            <a:r>
              <a:rPr lang="en-US" sz="2200" dirty="0" smtClean="0"/>
              <a:t> with a </a:t>
            </a:r>
            <a:r>
              <a:rPr lang="en-US" sz="2200" dirty="0" smtClean="0">
                <a:solidFill>
                  <a:srgbClr val="FFFF00"/>
                </a:solidFill>
              </a:rPr>
              <a:t>polar MT </a:t>
            </a:r>
            <a:r>
              <a:rPr lang="en-US" sz="2200" dirty="0" smtClean="0"/>
              <a:t>from the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other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rgbClr val="FFFF00"/>
                </a:solidFill>
              </a:rPr>
              <a:t>spindle pole</a:t>
            </a:r>
            <a:endParaRPr lang="en-US" sz="2200" dirty="0">
              <a:solidFill>
                <a:srgbClr val="FFFF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00FF00"/>
                </a:solidFill>
              </a:rPr>
              <a:t>chromosomal microtubules</a:t>
            </a:r>
            <a:br>
              <a:rPr lang="en-US" sz="2200" dirty="0" smtClean="0">
                <a:solidFill>
                  <a:srgbClr val="00FF00"/>
                </a:solidFill>
              </a:rPr>
            </a:br>
            <a:r>
              <a:rPr lang="en-US" sz="2200" dirty="0" smtClean="0"/>
              <a:t>an </a:t>
            </a:r>
            <a:r>
              <a:rPr lang="en-US" sz="2200" dirty="0" smtClean="0">
                <a:solidFill>
                  <a:srgbClr val="FFFF00"/>
                </a:solidFill>
              </a:rPr>
              <a:t>MT</a:t>
            </a:r>
            <a:r>
              <a:rPr lang="en-US" sz="2200" dirty="0" smtClean="0"/>
              <a:t> extending </a:t>
            </a:r>
            <a:r>
              <a:rPr lang="en-US" sz="2200" dirty="0"/>
              <a:t>from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individual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FFF00"/>
                </a:solidFill>
              </a:rPr>
              <a:t>chromosomes</a:t>
            </a:r>
            <a:r>
              <a:rPr lang="en-US" sz="2200" dirty="0"/>
              <a:t> outward toward the spindle </a:t>
            </a:r>
            <a:r>
              <a:rPr lang="en-US" sz="2200" dirty="0" smtClean="0"/>
              <a:t>poles</a:t>
            </a:r>
            <a:br>
              <a:rPr lang="en-US" sz="2200" dirty="0" smtClean="0"/>
            </a:b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Chromosomal microtubules </a:t>
            </a:r>
            <a:r>
              <a:rPr lang="en-US" sz="2200" dirty="0" smtClean="0"/>
              <a:t>are </a:t>
            </a:r>
            <a:r>
              <a:rPr lang="en-US" sz="2200" dirty="0"/>
              <a:t>attached to </a:t>
            </a:r>
            <a:r>
              <a:rPr lang="en-US" sz="2200" dirty="0">
                <a:solidFill>
                  <a:srgbClr val="FFFF00"/>
                </a:solidFill>
              </a:rPr>
              <a:t>specialized structures</a:t>
            </a:r>
            <a:r>
              <a:rPr lang="en-US" sz="2200" dirty="0"/>
              <a:t> on either side of the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centromere</a:t>
            </a:r>
            <a:r>
              <a:rPr lang="en-US" sz="2200" dirty="0" smtClean="0"/>
              <a:t> </a:t>
            </a:r>
            <a:r>
              <a:rPr lang="en-US" sz="2200" dirty="0"/>
              <a:t>called </a:t>
            </a:r>
            <a:r>
              <a:rPr lang="en-US" sz="2200" dirty="0" smtClean="0">
                <a:solidFill>
                  <a:srgbClr val="00FF00"/>
                </a:solidFill>
              </a:rPr>
              <a:t>kinetochores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olidFill>
                  <a:srgbClr val="00FF00"/>
                </a:solidFill>
              </a:rPr>
              <a:t>astral </a:t>
            </a:r>
            <a:r>
              <a:rPr lang="en-US" sz="2200" dirty="0" smtClean="0">
                <a:solidFill>
                  <a:srgbClr val="00FF00"/>
                </a:solidFill>
              </a:rPr>
              <a:t>microtubules</a:t>
            </a:r>
            <a:r>
              <a:rPr lang="en-US" sz="2200" dirty="0" smtClean="0">
                <a:solidFill>
                  <a:srgbClr val="00FF00"/>
                </a:solidFill>
              </a:rPr>
              <a:t/>
            </a:r>
            <a:br>
              <a:rPr lang="en-US" sz="2200" dirty="0" smtClean="0">
                <a:solidFill>
                  <a:srgbClr val="00FF00"/>
                </a:solidFill>
              </a:rPr>
            </a:b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short MTs</a:t>
            </a:r>
            <a:r>
              <a:rPr lang="en-US" sz="2200" dirty="0" smtClean="0"/>
              <a:t> that extend from </a:t>
            </a:r>
            <a:r>
              <a:rPr lang="en-US" sz="2200" dirty="0" smtClean="0">
                <a:solidFill>
                  <a:srgbClr val="FFFF00"/>
                </a:solidFill>
              </a:rPr>
              <a:t>aster</a:t>
            </a:r>
            <a:r>
              <a:rPr lang="en-US" sz="2200" dirty="0" smtClean="0"/>
              <a:t> to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plasma membrane</a:t>
            </a:r>
            <a:r>
              <a:rPr lang="en-US" sz="2200" dirty="0" smtClean="0">
                <a:solidFill>
                  <a:srgbClr val="00FF00"/>
                </a:solidFill>
              </a:rPr>
              <a:t/>
            </a:r>
            <a:br>
              <a:rPr lang="en-US" sz="2200" dirty="0" smtClean="0">
                <a:solidFill>
                  <a:srgbClr val="00FF00"/>
                </a:solidFill>
              </a:rPr>
            </a:br>
            <a:endParaRPr lang="en-US" sz="2200" dirty="0">
              <a:solidFill>
                <a:srgbClr val="00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35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Prometaphase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Onset </a:t>
            </a:r>
            <a:r>
              <a:rPr lang="en-US" dirty="0" smtClean="0">
                <a:sym typeface="Wingdings" panose="05000000000000000000" pitchFamily="2" charset="2"/>
              </a:rPr>
              <a:t> fragmentation of nuclear envelope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Centrosomes completing movement to opposite sides of nucleus</a:t>
            </a:r>
          </a:p>
          <a:p>
            <a:r>
              <a:rPr lang="en-US" dirty="0">
                <a:sym typeface="Wingdings" panose="05000000000000000000" pitchFamily="2" charset="2"/>
              </a:rPr>
              <a:t>Chromosomal </a:t>
            </a:r>
            <a:r>
              <a:rPr lang="en-US" dirty="0" smtClean="0">
                <a:sym typeface="Wingdings" panose="05000000000000000000" pitchFamily="2" charset="2"/>
              </a:rPr>
              <a:t>microtubules </a:t>
            </a:r>
            <a:r>
              <a:rPr lang="en-US" dirty="0">
                <a:sym typeface="Wingdings" panose="05000000000000000000" pitchFamily="2" charset="2"/>
              </a:rPr>
              <a:t>insert </a:t>
            </a:r>
            <a:r>
              <a:rPr lang="en-US" dirty="0" smtClean="0">
                <a:sym typeface="Wingdings" panose="05000000000000000000" pitchFamily="2" charset="2"/>
              </a:rPr>
              <a:t>into kinetochores formed around centromere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Astral </a:t>
            </a:r>
            <a:r>
              <a:rPr lang="en-US" dirty="0" smtClean="0">
                <a:sym typeface="Wingdings" panose="05000000000000000000" pitchFamily="2" charset="2"/>
              </a:rPr>
              <a:t>microtubules are </a:t>
            </a:r>
            <a:r>
              <a:rPr lang="en-US" dirty="0" smtClean="0">
                <a:sym typeface="Wingdings" panose="05000000000000000000" pitchFamily="2" charset="2"/>
              </a:rPr>
              <a:t>seen contacting plasma membrane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24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LightOnDark">
  <a:themeElements>
    <a:clrScheme name="4_LightOnD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LightOnDark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4_LightOn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LightOnDar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33585</TotalTime>
  <Words>591</Words>
  <Application>Microsoft Office PowerPoint</Application>
  <PresentationFormat>On-screen Show (4:3)</PresentationFormat>
  <Paragraphs>89</Paragraphs>
  <Slides>27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4_LightOnDark</vt:lpstr>
      <vt:lpstr>Mitosis</vt:lpstr>
      <vt:lpstr>Objectives</vt:lpstr>
      <vt:lpstr>Mitosis</vt:lpstr>
      <vt:lpstr>Phases in Mitosis</vt:lpstr>
      <vt:lpstr>Important Premitotic Events</vt:lpstr>
      <vt:lpstr>Prophase</vt:lpstr>
      <vt:lpstr>Prophase</vt:lpstr>
      <vt:lpstr>Mitotic Spindle Details</vt:lpstr>
      <vt:lpstr>Prometaphase</vt:lpstr>
      <vt:lpstr>Prometaphase</vt:lpstr>
      <vt:lpstr>Kinetochore-Spindle Interaction</vt:lpstr>
      <vt:lpstr>Metaphase</vt:lpstr>
      <vt:lpstr>Metaphase</vt:lpstr>
      <vt:lpstr>Anaphase</vt:lpstr>
      <vt:lpstr>Anaphase</vt:lpstr>
      <vt:lpstr>Anaphase Movements</vt:lpstr>
      <vt:lpstr>How Does It Work?      1 of 2</vt:lpstr>
      <vt:lpstr>How Does It Work?      2 of 2</vt:lpstr>
      <vt:lpstr>Telophase</vt:lpstr>
      <vt:lpstr>Telophase</vt:lpstr>
      <vt:lpstr>Cytokinesis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Reading (Sources)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 M Halloran</dc:creator>
  <cp:lastModifiedBy>Stephen "Mitchell" Halloran</cp:lastModifiedBy>
  <cp:revision>1659</cp:revision>
  <dcterms:created xsi:type="dcterms:W3CDTF">2005-12-08T13:54:14Z</dcterms:created>
  <dcterms:modified xsi:type="dcterms:W3CDTF">2015-05-27T17:42:17Z</dcterms:modified>
</cp:coreProperties>
</file>